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64" r:id="rId7"/>
    <p:sldId id="263" r:id="rId8"/>
    <p:sldId id="258" r:id="rId9"/>
    <p:sldId id="259" r:id="rId10"/>
    <p:sldId id="260" r:id="rId11"/>
    <p:sldId id="261" r:id="rId12"/>
    <p:sldId id="262" r:id="rId13"/>
    <p:sldId id="265" r:id="rId14"/>
  </p:sldIdLst>
  <p:sldSz cx="12192000" cy="6858000"/>
  <p:notesSz cx="6808788" cy="99409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5" d="100"/>
          <a:sy n="95" d="100"/>
        </p:scale>
        <p:origin x="16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6234AAF-6057-4786-8E88-3BEB472333C3}" type="datetimeFigureOut">
              <a:rPr lang="en-GB" smtClean="0"/>
              <a:t>26/05/2026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8E2AE3-17DE-4A21-82BB-1C702FA55806}" type="slidenum">
              <a:rPr lang="en-GB" smtClean="0"/>
              <a:t>‹#›</a:t>
            </a:fld>
            <a:endParaRPr lang="en-GB"/>
          </a:p>
        </p:txBody>
      </p:sp>
    </p:spTree>
    <p:extLst>
      <p:ext uri="{BB962C8B-B14F-4D97-AF65-F5344CB8AC3E}">
        <p14:creationId xmlns:p14="http://schemas.microsoft.com/office/powerpoint/2010/main" val="27511056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6234AAF-6057-4786-8E88-3BEB472333C3}" type="datetimeFigureOut">
              <a:rPr lang="en-GB" smtClean="0"/>
              <a:t>26/05/2026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8E2AE3-17DE-4A21-82BB-1C702FA55806}" type="slidenum">
              <a:rPr lang="en-GB" smtClean="0"/>
              <a:t>‹#›</a:t>
            </a:fld>
            <a:endParaRPr lang="en-GB"/>
          </a:p>
        </p:txBody>
      </p:sp>
    </p:spTree>
    <p:extLst>
      <p:ext uri="{BB962C8B-B14F-4D97-AF65-F5344CB8AC3E}">
        <p14:creationId xmlns:p14="http://schemas.microsoft.com/office/powerpoint/2010/main" val="1609695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6234AAF-6057-4786-8E88-3BEB472333C3}" type="datetimeFigureOut">
              <a:rPr lang="en-GB" smtClean="0"/>
              <a:t>26/05/2026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8E2AE3-17DE-4A21-82BB-1C702FA55806}"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074412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6234AAF-6057-4786-8E88-3BEB472333C3}" type="datetimeFigureOut">
              <a:rPr lang="en-GB" smtClean="0"/>
              <a:t>26/05/2026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8E2AE3-17DE-4A21-82BB-1C702FA55806}" type="slidenum">
              <a:rPr lang="en-GB" smtClean="0"/>
              <a:t>‹#›</a:t>
            </a:fld>
            <a:endParaRPr lang="en-GB"/>
          </a:p>
        </p:txBody>
      </p:sp>
    </p:spTree>
    <p:extLst>
      <p:ext uri="{BB962C8B-B14F-4D97-AF65-F5344CB8AC3E}">
        <p14:creationId xmlns:p14="http://schemas.microsoft.com/office/powerpoint/2010/main" val="8364771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6234AAF-6057-4786-8E88-3BEB472333C3}" type="datetimeFigureOut">
              <a:rPr lang="en-GB" smtClean="0"/>
              <a:t>26/05/2026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8E2AE3-17DE-4A21-82BB-1C702FA55806}"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352268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6234AAF-6057-4786-8E88-3BEB472333C3}" type="datetimeFigureOut">
              <a:rPr lang="en-GB" smtClean="0"/>
              <a:t>26/05/2026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8E2AE3-17DE-4A21-82BB-1C702FA55806}" type="slidenum">
              <a:rPr lang="en-GB" smtClean="0"/>
              <a:t>‹#›</a:t>
            </a:fld>
            <a:endParaRPr lang="en-GB"/>
          </a:p>
        </p:txBody>
      </p:sp>
    </p:spTree>
    <p:extLst>
      <p:ext uri="{BB962C8B-B14F-4D97-AF65-F5344CB8AC3E}">
        <p14:creationId xmlns:p14="http://schemas.microsoft.com/office/powerpoint/2010/main" val="13246724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234AAF-6057-4786-8E88-3BEB472333C3}" type="datetimeFigureOut">
              <a:rPr lang="en-GB" smtClean="0"/>
              <a:t>26/05/2026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8E2AE3-17DE-4A21-82BB-1C702FA55806}" type="slidenum">
              <a:rPr lang="en-GB" smtClean="0"/>
              <a:t>‹#›</a:t>
            </a:fld>
            <a:endParaRPr lang="en-GB"/>
          </a:p>
        </p:txBody>
      </p:sp>
    </p:spTree>
    <p:extLst>
      <p:ext uri="{BB962C8B-B14F-4D97-AF65-F5344CB8AC3E}">
        <p14:creationId xmlns:p14="http://schemas.microsoft.com/office/powerpoint/2010/main" val="35261474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234AAF-6057-4786-8E88-3BEB472333C3}" type="datetimeFigureOut">
              <a:rPr lang="en-GB" smtClean="0"/>
              <a:t>26/05/2026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8E2AE3-17DE-4A21-82BB-1C702FA55806}" type="slidenum">
              <a:rPr lang="en-GB" smtClean="0"/>
              <a:t>‹#›</a:t>
            </a:fld>
            <a:endParaRPr lang="en-GB"/>
          </a:p>
        </p:txBody>
      </p:sp>
    </p:spTree>
    <p:extLst>
      <p:ext uri="{BB962C8B-B14F-4D97-AF65-F5344CB8AC3E}">
        <p14:creationId xmlns:p14="http://schemas.microsoft.com/office/powerpoint/2010/main" val="3504120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234AAF-6057-4786-8E88-3BEB472333C3}" type="datetimeFigureOut">
              <a:rPr lang="en-GB" smtClean="0"/>
              <a:t>26/05/2026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8E2AE3-17DE-4A21-82BB-1C702FA55806}" type="slidenum">
              <a:rPr lang="en-GB" smtClean="0"/>
              <a:t>‹#›</a:t>
            </a:fld>
            <a:endParaRPr lang="en-GB"/>
          </a:p>
        </p:txBody>
      </p:sp>
    </p:spTree>
    <p:extLst>
      <p:ext uri="{BB962C8B-B14F-4D97-AF65-F5344CB8AC3E}">
        <p14:creationId xmlns:p14="http://schemas.microsoft.com/office/powerpoint/2010/main" val="576208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6234AAF-6057-4786-8E88-3BEB472333C3}" type="datetimeFigureOut">
              <a:rPr lang="en-GB" smtClean="0"/>
              <a:t>26/05/2026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8E2AE3-17DE-4A21-82BB-1C702FA55806}" type="slidenum">
              <a:rPr lang="en-GB" smtClean="0"/>
              <a:t>‹#›</a:t>
            </a:fld>
            <a:endParaRPr lang="en-GB"/>
          </a:p>
        </p:txBody>
      </p:sp>
    </p:spTree>
    <p:extLst>
      <p:ext uri="{BB962C8B-B14F-4D97-AF65-F5344CB8AC3E}">
        <p14:creationId xmlns:p14="http://schemas.microsoft.com/office/powerpoint/2010/main" val="939643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6234AAF-6057-4786-8E88-3BEB472333C3}" type="datetimeFigureOut">
              <a:rPr lang="en-GB" smtClean="0"/>
              <a:t>26/05/2026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8E2AE3-17DE-4A21-82BB-1C702FA55806}" type="slidenum">
              <a:rPr lang="en-GB" smtClean="0"/>
              <a:t>‹#›</a:t>
            </a:fld>
            <a:endParaRPr lang="en-GB"/>
          </a:p>
        </p:txBody>
      </p:sp>
    </p:spTree>
    <p:extLst>
      <p:ext uri="{BB962C8B-B14F-4D97-AF65-F5344CB8AC3E}">
        <p14:creationId xmlns:p14="http://schemas.microsoft.com/office/powerpoint/2010/main" val="2594781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6234AAF-6057-4786-8E88-3BEB472333C3}" type="datetimeFigureOut">
              <a:rPr lang="en-GB" smtClean="0"/>
              <a:t>26/05/2026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8E2AE3-17DE-4A21-82BB-1C702FA55806}" type="slidenum">
              <a:rPr lang="en-GB" smtClean="0"/>
              <a:t>‹#›</a:t>
            </a:fld>
            <a:endParaRPr lang="en-GB"/>
          </a:p>
        </p:txBody>
      </p:sp>
    </p:spTree>
    <p:extLst>
      <p:ext uri="{BB962C8B-B14F-4D97-AF65-F5344CB8AC3E}">
        <p14:creationId xmlns:p14="http://schemas.microsoft.com/office/powerpoint/2010/main" val="1733000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6234AAF-6057-4786-8E88-3BEB472333C3}" type="datetimeFigureOut">
              <a:rPr lang="en-GB" smtClean="0"/>
              <a:t>26/05/2026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8E2AE3-17DE-4A21-82BB-1C702FA55806}" type="slidenum">
              <a:rPr lang="en-GB" smtClean="0"/>
              <a:t>‹#›</a:t>
            </a:fld>
            <a:endParaRPr lang="en-GB"/>
          </a:p>
        </p:txBody>
      </p:sp>
    </p:spTree>
    <p:extLst>
      <p:ext uri="{BB962C8B-B14F-4D97-AF65-F5344CB8AC3E}">
        <p14:creationId xmlns:p14="http://schemas.microsoft.com/office/powerpoint/2010/main" val="2723336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234AAF-6057-4786-8E88-3BEB472333C3}" type="datetimeFigureOut">
              <a:rPr lang="en-GB" smtClean="0"/>
              <a:t>26/05/2026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8E2AE3-17DE-4A21-82BB-1C702FA55806}" type="slidenum">
              <a:rPr lang="en-GB" smtClean="0"/>
              <a:t>‹#›</a:t>
            </a:fld>
            <a:endParaRPr lang="en-GB"/>
          </a:p>
        </p:txBody>
      </p:sp>
    </p:spTree>
    <p:extLst>
      <p:ext uri="{BB962C8B-B14F-4D97-AF65-F5344CB8AC3E}">
        <p14:creationId xmlns:p14="http://schemas.microsoft.com/office/powerpoint/2010/main" val="2014459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6234AAF-6057-4786-8E88-3BEB472333C3}" type="datetimeFigureOut">
              <a:rPr lang="en-GB" smtClean="0"/>
              <a:t>26/05/2026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8E2AE3-17DE-4A21-82BB-1C702FA55806}" type="slidenum">
              <a:rPr lang="en-GB" smtClean="0"/>
              <a:t>‹#›</a:t>
            </a:fld>
            <a:endParaRPr lang="en-GB"/>
          </a:p>
        </p:txBody>
      </p:sp>
    </p:spTree>
    <p:extLst>
      <p:ext uri="{BB962C8B-B14F-4D97-AF65-F5344CB8AC3E}">
        <p14:creationId xmlns:p14="http://schemas.microsoft.com/office/powerpoint/2010/main" val="2700180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6234AAF-6057-4786-8E88-3BEB472333C3}" type="datetimeFigureOut">
              <a:rPr lang="en-GB" smtClean="0"/>
              <a:t>26/05/2026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8E2AE3-17DE-4A21-82BB-1C702FA55806}" type="slidenum">
              <a:rPr lang="en-GB" smtClean="0"/>
              <a:t>‹#›</a:t>
            </a:fld>
            <a:endParaRPr lang="en-GB"/>
          </a:p>
        </p:txBody>
      </p:sp>
    </p:spTree>
    <p:extLst>
      <p:ext uri="{BB962C8B-B14F-4D97-AF65-F5344CB8AC3E}">
        <p14:creationId xmlns:p14="http://schemas.microsoft.com/office/powerpoint/2010/main" val="1039467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6234AAF-6057-4786-8E88-3BEB472333C3}" type="datetimeFigureOut">
              <a:rPr lang="en-GB" smtClean="0"/>
              <a:t>26/05/2026</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58E2AE3-17DE-4A21-82BB-1C702FA55806}" type="slidenum">
              <a:rPr lang="en-GB" smtClean="0"/>
              <a:t>‹#›</a:t>
            </a:fld>
            <a:endParaRPr lang="en-GB"/>
          </a:p>
        </p:txBody>
      </p:sp>
    </p:spTree>
    <p:extLst>
      <p:ext uri="{BB962C8B-B14F-4D97-AF65-F5344CB8AC3E}">
        <p14:creationId xmlns:p14="http://schemas.microsoft.com/office/powerpoint/2010/main" val="16631423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hepathologycentre.or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ghnt.pathologyquality@nhs.net"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ghnt.pathsupport@nhs.ne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9E0FC-D24A-1E62-6BD4-EDFBAFCCA2F6}"/>
              </a:ext>
            </a:extLst>
          </p:cNvPr>
          <p:cNvSpPr>
            <a:spLocks noGrp="1"/>
          </p:cNvSpPr>
          <p:nvPr>
            <p:ph type="ctrTitle"/>
          </p:nvPr>
        </p:nvSpPr>
        <p:spPr>
          <a:xfrm>
            <a:off x="1282779" y="792896"/>
            <a:ext cx="8358525" cy="2636104"/>
          </a:xfrm>
        </p:spPr>
        <p:txBody>
          <a:bodyPr/>
          <a:lstStyle/>
          <a:p>
            <a:pPr algn="l"/>
            <a:r>
              <a:rPr lang="en-GB" dirty="0"/>
              <a:t>Pathology</a:t>
            </a:r>
            <a:br>
              <a:rPr lang="en-GB" dirty="0"/>
            </a:br>
            <a:r>
              <a:rPr lang="en-GB" dirty="0"/>
              <a:t>GP User Survey feedback </a:t>
            </a:r>
          </a:p>
        </p:txBody>
      </p:sp>
      <p:sp>
        <p:nvSpPr>
          <p:cNvPr id="3" name="Subtitle 2">
            <a:extLst>
              <a:ext uri="{FF2B5EF4-FFF2-40B4-BE49-F238E27FC236}">
                <a16:creationId xmlns:a16="http://schemas.microsoft.com/office/drawing/2014/main" id="{4701B806-D3B3-525B-614B-07721619EE1E}"/>
              </a:ext>
            </a:extLst>
          </p:cNvPr>
          <p:cNvSpPr>
            <a:spLocks noGrp="1"/>
          </p:cNvSpPr>
          <p:nvPr>
            <p:ph type="subTitle" idx="1"/>
          </p:nvPr>
        </p:nvSpPr>
        <p:spPr>
          <a:xfrm>
            <a:off x="414070" y="5603587"/>
            <a:ext cx="4417330" cy="1096899"/>
          </a:xfrm>
        </p:spPr>
        <p:txBody>
          <a:bodyPr/>
          <a:lstStyle/>
          <a:p>
            <a:pPr algn="l"/>
            <a:r>
              <a:rPr lang="en-GB" b="1" i="1" dirty="0">
                <a:solidFill>
                  <a:srgbClr val="92D050"/>
                </a:solidFill>
              </a:rPr>
              <a:t>Pathology Quality Team</a:t>
            </a:r>
          </a:p>
          <a:p>
            <a:pPr algn="l"/>
            <a:r>
              <a:rPr lang="en-GB" b="1" i="1" dirty="0">
                <a:solidFill>
                  <a:srgbClr val="92D050"/>
                </a:solidFill>
              </a:rPr>
              <a:t>ghnt.pathologyquality@nhs.net</a:t>
            </a:r>
          </a:p>
        </p:txBody>
      </p:sp>
    </p:spTree>
    <p:extLst>
      <p:ext uri="{BB962C8B-B14F-4D97-AF65-F5344CB8AC3E}">
        <p14:creationId xmlns:p14="http://schemas.microsoft.com/office/powerpoint/2010/main" val="20695163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22D6F-62DE-D4EA-5D8D-41A6E804D01A}"/>
              </a:ext>
            </a:extLst>
          </p:cNvPr>
          <p:cNvSpPr>
            <a:spLocks noGrp="1"/>
          </p:cNvSpPr>
          <p:nvPr>
            <p:ph type="title"/>
          </p:nvPr>
        </p:nvSpPr>
        <p:spPr>
          <a:xfrm>
            <a:off x="1181818" y="1052423"/>
            <a:ext cx="8212348" cy="4479984"/>
          </a:xfrm>
        </p:spPr>
        <p:txBody>
          <a:bodyPr>
            <a:normAutofit/>
          </a:bodyPr>
          <a:lstStyle/>
          <a:p>
            <a:pPr algn="ctr"/>
            <a:r>
              <a:rPr lang="en-GB" dirty="0"/>
              <a:t>Thank You …….</a:t>
            </a:r>
            <a:br>
              <a:rPr lang="en-GB" dirty="0"/>
            </a:br>
            <a:br>
              <a:rPr lang="en-GB" dirty="0"/>
            </a:br>
            <a:r>
              <a:rPr lang="en-GB" dirty="0"/>
              <a:t>Your responses are important to us.</a:t>
            </a:r>
            <a:br>
              <a:rPr lang="en-GB" dirty="0"/>
            </a:br>
            <a:br>
              <a:rPr lang="en-GB" dirty="0"/>
            </a:br>
            <a:r>
              <a:rPr lang="en-GB" dirty="0"/>
              <a:t>If you have any questions or queries please email the Quality Team ghnt.pathologyquality@nhs.net</a:t>
            </a:r>
          </a:p>
        </p:txBody>
      </p:sp>
      <p:sp>
        <p:nvSpPr>
          <p:cNvPr id="3" name="Content Placeholder 2">
            <a:extLst>
              <a:ext uri="{FF2B5EF4-FFF2-40B4-BE49-F238E27FC236}">
                <a16:creationId xmlns:a16="http://schemas.microsoft.com/office/drawing/2014/main" id="{CEEF3C8E-3D6B-A491-4015-536551027799}"/>
              </a:ext>
            </a:extLst>
          </p:cNvPr>
          <p:cNvSpPr>
            <a:spLocks noGrp="1"/>
          </p:cNvSpPr>
          <p:nvPr>
            <p:ph idx="1"/>
          </p:nvPr>
        </p:nvSpPr>
        <p:spPr>
          <a:xfrm>
            <a:off x="0" y="1052423"/>
            <a:ext cx="10156167" cy="4988939"/>
          </a:xfrm>
        </p:spPr>
        <p:txBody>
          <a:bodyPr/>
          <a:lstStyle/>
          <a:p>
            <a:pPr marL="0" indent="0">
              <a:buNone/>
            </a:pPr>
            <a:r>
              <a:rPr lang="en-GB" dirty="0"/>
              <a:t> </a:t>
            </a:r>
          </a:p>
          <a:p>
            <a:pPr marL="0" indent="0" algn="ctr">
              <a:buNone/>
            </a:pPr>
            <a:endParaRPr lang="en-GB"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3606316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0A1D8-5511-ABD1-44CE-2C8EBF12F98E}"/>
              </a:ext>
            </a:extLst>
          </p:cNvPr>
          <p:cNvSpPr>
            <a:spLocks noGrp="1"/>
          </p:cNvSpPr>
          <p:nvPr>
            <p:ph type="title"/>
          </p:nvPr>
        </p:nvSpPr>
        <p:spPr>
          <a:xfrm>
            <a:off x="67578" y="97048"/>
            <a:ext cx="9618248" cy="1320800"/>
          </a:xfrm>
        </p:spPr>
        <p:txBody>
          <a:bodyPr>
            <a:normAutofit/>
          </a:bodyPr>
          <a:lstStyle/>
          <a:p>
            <a:r>
              <a:rPr lang="en-GB" sz="3200" dirty="0"/>
              <a:t>Improvement Suggestion comments from our users</a:t>
            </a:r>
          </a:p>
        </p:txBody>
      </p:sp>
      <p:sp>
        <p:nvSpPr>
          <p:cNvPr id="3" name="Content Placeholder 2">
            <a:extLst>
              <a:ext uri="{FF2B5EF4-FFF2-40B4-BE49-F238E27FC236}">
                <a16:creationId xmlns:a16="http://schemas.microsoft.com/office/drawing/2014/main" id="{92DEEEE7-DAF1-B3EC-B322-20FB4FDFE738}"/>
              </a:ext>
            </a:extLst>
          </p:cNvPr>
          <p:cNvSpPr>
            <a:spLocks noGrp="1"/>
          </p:cNvSpPr>
          <p:nvPr>
            <p:ph idx="1"/>
          </p:nvPr>
        </p:nvSpPr>
        <p:spPr>
          <a:xfrm>
            <a:off x="414273" y="992037"/>
            <a:ext cx="8924858" cy="5865963"/>
          </a:xfrm>
        </p:spPr>
        <p:txBody>
          <a:bodyPr>
            <a:normAutofit fontScale="92500" lnSpcReduction="10000"/>
          </a:bodyPr>
          <a:lstStyle/>
          <a:p>
            <a:pPr marL="0" indent="0" algn="ctr">
              <a:buNone/>
            </a:pPr>
            <a:r>
              <a:rPr lang="en-GB" b="1" dirty="0">
                <a:solidFill>
                  <a:srgbClr val="92D050"/>
                </a:solidFill>
              </a:rPr>
              <a:t> Communications</a:t>
            </a:r>
            <a:endParaRPr lang="en-GB" sz="1100" b="0" i="0" dirty="0">
              <a:solidFill>
                <a:srgbClr val="333E48"/>
              </a:solidFill>
              <a:effectLst/>
              <a:latin typeface="National2"/>
            </a:endParaRPr>
          </a:p>
          <a:p>
            <a:pPr marL="0" indent="0">
              <a:buNone/>
            </a:pPr>
            <a:r>
              <a:rPr lang="en-GB" sz="1600" i="1" dirty="0">
                <a:solidFill>
                  <a:schemeClr val="tx2">
                    <a:lumMod val="60000"/>
                    <a:lumOff val="40000"/>
                  </a:schemeClr>
                </a:solidFill>
                <a:effectLst/>
                <a:latin typeface="National2"/>
              </a:rPr>
              <a:t>“Possible AKI - practice should be informed regardless of level of drop in </a:t>
            </a:r>
            <a:r>
              <a:rPr lang="en-GB" sz="1600" i="1" dirty="0" err="1">
                <a:solidFill>
                  <a:schemeClr val="tx2">
                    <a:lumMod val="60000"/>
                    <a:lumOff val="40000"/>
                  </a:schemeClr>
                </a:solidFill>
                <a:effectLst/>
                <a:latin typeface="National2"/>
              </a:rPr>
              <a:t>egfr</a:t>
            </a:r>
            <a:r>
              <a:rPr lang="en-GB" sz="1600" i="1" dirty="0">
                <a:solidFill>
                  <a:schemeClr val="tx2">
                    <a:lumMod val="60000"/>
                    <a:lumOff val="40000"/>
                  </a:schemeClr>
                </a:solidFill>
                <a:effectLst/>
                <a:latin typeface="National2"/>
              </a:rPr>
              <a:t> so it does not get missed/ left in an inbox” </a:t>
            </a:r>
          </a:p>
          <a:p>
            <a:pPr marL="0" indent="0">
              <a:buNone/>
            </a:pPr>
            <a:r>
              <a:rPr lang="en-GB" sz="1600" b="1" dirty="0">
                <a:solidFill>
                  <a:schemeClr val="tx1"/>
                </a:solidFill>
                <a:effectLst/>
                <a:latin typeface="National2"/>
              </a:rPr>
              <a:t>Confirmed by Clinical Biochemists ….. </a:t>
            </a:r>
            <a:r>
              <a:rPr lang="en-GB" sz="1600" b="1" dirty="0">
                <a:solidFill>
                  <a:schemeClr val="tx1"/>
                </a:solidFill>
                <a:effectLst/>
                <a:latin typeface="National2"/>
                <a:ea typeface="Aptos" panose="020B0004020202020204" pitchFamily="34" charset="0"/>
                <a:cs typeface="Aptos" panose="020B0004020202020204" pitchFamily="34" charset="0"/>
              </a:rPr>
              <a:t>Our procedure is to phone all new occurrences of AKI Alert 2 and AKI Alert 3.   We phone AKI Alert 1 if the potassium is &gt;/= 6.0 mmol/L.   In addition, all levels of AKI Alert will flag as abnormal for review.  This is in line with national recommendations (</a:t>
            </a:r>
            <a:r>
              <a:rPr lang="en-GB" sz="1600" b="1" dirty="0" err="1">
                <a:solidFill>
                  <a:schemeClr val="tx1"/>
                </a:solidFill>
                <a:effectLst/>
                <a:latin typeface="National2"/>
                <a:ea typeface="Aptos" panose="020B0004020202020204" pitchFamily="34" charset="0"/>
                <a:cs typeface="Aptos" panose="020B0004020202020204" pitchFamily="34" charset="0"/>
              </a:rPr>
              <a:t>RCPath</a:t>
            </a:r>
            <a:r>
              <a:rPr lang="en-GB" sz="1600" b="1" dirty="0">
                <a:solidFill>
                  <a:schemeClr val="tx1"/>
                </a:solidFill>
                <a:effectLst/>
                <a:latin typeface="National2"/>
                <a:ea typeface="Aptos" panose="020B0004020202020204" pitchFamily="34" charset="0"/>
                <a:cs typeface="Aptos" panose="020B0004020202020204" pitchFamily="34" charset="0"/>
              </a:rPr>
              <a:t>) and regional consensus</a:t>
            </a:r>
            <a:r>
              <a:rPr lang="en-GB" sz="1600" dirty="0">
                <a:solidFill>
                  <a:schemeClr val="tx1"/>
                </a:solidFill>
                <a:effectLst/>
                <a:latin typeface="National2"/>
                <a:ea typeface="Aptos" panose="020B0004020202020204" pitchFamily="34" charset="0"/>
                <a:cs typeface="Aptos" panose="020B0004020202020204" pitchFamily="34" charset="0"/>
              </a:rPr>
              <a:t>.</a:t>
            </a:r>
          </a:p>
          <a:p>
            <a:pPr marL="0" indent="0">
              <a:buNone/>
            </a:pPr>
            <a:endParaRPr lang="en-GB" sz="1600" b="0" i="0" dirty="0">
              <a:solidFill>
                <a:srgbClr val="333E48"/>
              </a:solidFill>
              <a:effectLst/>
              <a:latin typeface="National2"/>
            </a:endParaRPr>
          </a:p>
          <a:p>
            <a:pPr marL="0" indent="0">
              <a:buNone/>
            </a:pPr>
            <a:r>
              <a:rPr lang="en-GB" sz="1600" i="0" dirty="0">
                <a:solidFill>
                  <a:schemeClr val="tx2">
                    <a:lumMod val="60000"/>
                    <a:lumOff val="40000"/>
                  </a:schemeClr>
                </a:solidFill>
                <a:effectLst/>
                <a:latin typeface="National2"/>
              </a:rPr>
              <a:t>“</a:t>
            </a:r>
            <a:r>
              <a:rPr lang="en-GB" sz="1600" i="1" dirty="0">
                <a:solidFill>
                  <a:schemeClr val="tx2">
                    <a:lumMod val="60000"/>
                    <a:lumOff val="40000"/>
                  </a:schemeClr>
                </a:solidFill>
                <a:effectLst/>
                <a:latin typeface="National2"/>
              </a:rPr>
              <a:t>To be informed of outages and plans in an event of outage.”</a:t>
            </a:r>
          </a:p>
          <a:p>
            <a:pPr marL="0" indent="0">
              <a:buNone/>
            </a:pPr>
            <a:r>
              <a:rPr lang="en-GB" sz="1600" b="1" dirty="0">
                <a:solidFill>
                  <a:srgbClr val="333E48"/>
                </a:solidFill>
                <a:effectLst/>
                <a:latin typeface="National2"/>
              </a:rPr>
              <a:t>Issue raised at ICE User Group and new communication SOP created which </a:t>
            </a:r>
            <a:r>
              <a:rPr lang="en-GB" sz="1600" b="1" dirty="0">
                <a:solidFill>
                  <a:srgbClr val="333E48"/>
                </a:solidFill>
                <a:latin typeface="National2"/>
              </a:rPr>
              <a:t>documents contact emails and numbers for urgent and non urgent communications to GPs. </a:t>
            </a:r>
            <a:r>
              <a:rPr lang="en-GB" sz="1600" b="1" dirty="0">
                <a:solidFill>
                  <a:srgbClr val="333E48"/>
                </a:solidFill>
                <a:effectLst/>
                <a:latin typeface="National2"/>
              </a:rPr>
              <a:t> </a:t>
            </a:r>
          </a:p>
          <a:p>
            <a:pPr marL="0" indent="0">
              <a:buNone/>
            </a:pPr>
            <a:endParaRPr lang="en-GB" sz="1600" b="1" i="1" dirty="0">
              <a:solidFill>
                <a:srgbClr val="333E48"/>
              </a:solidFill>
              <a:effectLst/>
              <a:latin typeface="National2"/>
            </a:endParaRPr>
          </a:p>
          <a:p>
            <a:pPr marL="0" indent="0">
              <a:buNone/>
            </a:pPr>
            <a:r>
              <a:rPr lang="en-GB" sz="1600" i="1" dirty="0">
                <a:solidFill>
                  <a:schemeClr val="tx2">
                    <a:lumMod val="60000"/>
                    <a:lumOff val="40000"/>
                  </a:schemeClr>
                </a:solidFill>
                <a:effectLst/>
                <a:latin typeface="National2"/>
              </a:rPr>
              <a:t>“I have a challenge with blood tests in care homes now that I use Zebra printer - as shows as being sampled on day I print off labels. If care home nurse is unable to get the bloods that day and they are taken the next day or week, the lab assume they are old samples... So, if not confident nurse will be able to get bloods that day, I end up taking them myself, but I really don't have time to be doing this... I might see if I can return to ICE paper for these so I can click to sample later and insert date and time”</a:t>
            </a:r>
          </a:p>
          <a:p>
            <a:pPr marL="0" indent="0">
              <a:buNone/>
            </a:pPr>
            <a:r>
              <a:rPr lang="en-GB" sz="1600" b="1" dirty="0">
                <a:solidFill>
                  <a:srgbClr val="333E48"/>
                </a:solidFill>
                <a:latin typeface="National2"/>
              </a:rPr>
              <a:t>The date on the ICE Electronic Order will pass straight through to the LIMS and the clock will start ticking.  Printing an A4 request would have the same issue if bloods can’t be collected.   Postponing the Request does NOT generate an electronic order into the LIMS, unless updated to sample collected, so would have to be manually entered at the laboratory.   A future dated request may have to be manually entered if the sample reaches the laboratory before the Order reaches the LIMS.   </a:t>
            </a:r>
          </a:p>
        </p:txBody>
      </p:sp>
    </p:spTree>
    <p:extLst>
      <p:ext uri="{BB962C8B-B14F-4D97-AF65-F5344CB8AC3E}">
        <p14:creationId xmlns:p14="http://schemas.microsoft.com/office/powerpoint/2010/main" val="4233378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E1813-05C1-5D0B-BDCD-9F3B4B750830}"/>
              </a:ext>
            </a:extLst>
          </p:cNvPr>
          <p:cNvSpPr>
            <a:spLocks noGrp="1"/>
          </p:cNvSpPr>
          <p:nvPr>
            <p:ph type="ctrTitle"/>
          </p:nvPr>
        </p:nvSpPr>
        <p:spPr>
          <a:xfrm>
            <a:off x="759125" y="127160"/>
            <a:ext cx="8980097" cy="1011527"/>
          </a:xfrm>
        </p:spPr>
        <p:txBody>
          <a:bodyPr/>
          <a:lstStyle/>
          <a:p>
            <a:pPr algn="l"/>
            <a:r>
              <a:rPr lang="en-GB" sz="3200" dirty="0"/>
              <a:t>Improvement Suggestion comments from users</a:t>
            </a:r>
          </a:p>
        </p:txBody>
      </p:sp>
      <p:sp>
        <p:nvSpPr>
          <p:cNvPr id="3" name="Subtitle 2">
            <a:extLst>
              <a:ext uri="{FF2B5EF4-FFF2-40B4-BE49-F238E27FC236}">
                <a16:creationId xmlns:a16="http://schemas.microsoft.com/office/drawing/2014/main" id="{63BB76AB-1C38-80CE-00D9-855D17E996AE}"/>
              </a:ext>
            </a:extLst>
          </p:cNvPr>
          <p:cNvSpPr>
            <a:spLocks noGrp="1"/>
          </p:cNvSpPr>
          <p:nvPr>
            <p:ph type="subTitle" idx="1"/>
          </p:nvPr>
        </p:nvSpPr>
        <p:spPr>
          <a:xfrm>
            <a:off x="1343165" y="1633748"/>
            <a:ext cx="7766936" cy="3826773"/>
          </a:xfrm>
        </p:spPr>
        <p:txBody>
          <a:bodyPr>
            <a:normAutofit fontScale="92500" lnSpcReduction="10000"/>
          </a:bodyPr>
          <a:lstStyle/>
          <a:p>
            <a:pPr algn="ctr"/>
            <a:r>
              <a:rPr lang="en-GB" b="1" dirty="0">
                <a:solidFill>
                  <a:srgbClr val="92D050"/>
                </a:solidFill>
              </a:rPr>
              <a:t> Helpfulness of Staff over Telephone</a:t>
            </a:r>
          </a:p>
          <a:p>
            <a:pPr marL="0" indent="0" algn="l">
              <a:buNone/>
            </a:pPr>
            <a:r>
              <a:rPr lang="en-GB" sz="1900" i="1" dirty="0">
                <a:solidFill>
                  <a:schemeClr val="tx2">
                    <a:lumMod val="60000"/>
                    <a:lumOff val="40000"/>
                  </a:schemeClr>
                </a:solidFill>
                <a:effectLst/>
                <a:latin typeface="National2"/>
              </a:rPr>
              <a:t>“Customer service training for some staff</a:t>
            </a:r>
            <a:r>
              <a:rPr lang="en-GB" sz="1900" i="1" dirty="0">
                <a:solidFill>
                  <a:schemeClr val="tx2">
                    <a:lumMod val="60000"/>
                    <a:lumOff val="40000"/>
                  </a:schemeClr>
                </a:solidFill>
                <a:latin typeface="National2"/>
              </a:rPr>
              <a:t>”</a:t>
            </a:r>
          </a:p>
          <a:p>
            <a:pPr marL="0" indent="0" algn="l">
              <a:buNone/>
            </a:pPr>
            <a:r>
              <a:rPr lang="en-GB" sz="1900" b="1" dirty="0">
                <a:solidFill>
                  <a:srgbClr val="333E48"/>
                </a:solidFill>
                <a:effectLst/>
                <a:latin typeface="National2"/>
              </a:rPr>
              <a:t>Customer Service now</a:t>
            </a:r>
            <a:r>
              <a:rPr lang="en-GB" sz="1900" b="1" dirty="0">
                <a:solidFill>
                  <a:srgbClr val="333E48"/>
                </a:solidFill>
                <a:latin typeface="National2"/>
              </a:rPr>
              <a:t> forms part of Pathology Staff local induction.    We also ask our users who do have issues, to provide details of staff involved, so that we can improve service. </a:t>
            </a:r>
          </a:p>
          <a:p>
            <a:pPr marL="0" indent="0" algn="l">
              <a:buNone/>
            </a:pPr>
            <a:endParaRPr lang="en-GB" sz="1600" b="1" i="1" dirty="0">
              <a:solidFill>
                <a:srgbClr val="333E48"/>
              </a:solidFill>
              <a:effectLst/>
              <a:latin typeface="National2"/>
            </a:endParaRPr>
          </a:p>
          <a:p>
            <a:pPr marL="0" indent="0" algn="l">
              <a:buNone/>
            </a:pPr>
            <a:endParaRPr lang="en-GB" sz="1600" b="1" i="1" dirty="0">
              <a:solidFill>
                <a:srgbClr val="333E48"/>
              </a:solidFill>
              <a:effectLst/>
              <a:latin typeface="National2"/>
            </a:endParaRPr>
          </a:p>
          <a:p>
            <a:pPr algn="ctr"/>
            <a:r>
              <a:rPr lang="en-GB" b="1" dirty="0">
                <a:solidFill>
                  <a:srgbClr val="92D050"/>
                </a:solidFill>
                <a:latin typeface="National2"/>
              </a:rPr>
              <a:t>Add On Tests</a:t>
            </a:r>
          </a:p>
          <a:p>
            <a:pPr marL="0" indent="0" algn="l">
              <a:buNone/>
            </a:pPr>
            <a:r>
              <a:rPr lang="en-GB" sz="1700" i="1" dirty="0">
                <a:solidFill>
                  <a:schemeClr val="tx2">
                    <a:lumMod val="60000"/>
                    <a:lumOff val="40000"/>
                  </a:schemeClr>
                </a:solidFill>
                <a:effectLst/>
                <a:latin typeface="National2"/>
              </a:rPr>
              <a:t>“I worry that these might not get done &amp; we may not find out that not done”</a:t>
            </a:r>
          </a:p>
          <a:p>
            <a:pPr marL="0" indent="0" algn="l">
              <a:buNone/>
            </a:pPr>
            <a:r>
              <a:rPr lang="en-GB" sz="1700" b="1" dirty="0">
                <a:solidFill>
                  <a:srgbClr val="333E48"/>
                </a:solidFill>
                <a:latin typeface="National2"/>
              </a:rPr>
              <a:t>We are currently looking to introduce a result comment for the Add on Test.  This will allow clinicians to have more visibility and for the lab to identify tests not processed more easily.</a:t>
            </a:r>
            <a:endParaRPr lang="en-GB" sz="1700" dirty="0"/>
          </a:p>
          <a:p>
            <a:pPr algn="l"/>
            <a:endParaRPr lang="en-GB" dirty="0"/>
          </a:p>
        </p:txBody>
      </p:sp>
    </p:spTree>
    <p:extLst>
      <p:ext uri="{BB962C8B-B14F-4D97-AF65-F5344CB8AC3E}">
        <p14:creationId xmlns:p14="http://schemas.microsoft.com/office/powerpoint/2010/main" val="1029398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818E6-7A2F-97E1-E37F-EC4F44257DEF}"/>
              </a:ext>
            </a:extLst>
          </p:cNvPr>
          <p:cNvSpPr>
            <a:spLocks noGrp="1"/>
          </p:cNvSpPr>
          <p:nvPr>
            <p:ph type="ctrTitle"/>
          </p:nvPr>
        </p:nvSpPr>
        <p:spPr>
          <a:xfrm>
            <a:off x="-699295" y="-189147"/>
            <a:ext cx="9387281" cy="1580236"/>
          </a:xfrm>
        </p:spPr>
        <p:txBody>
          <a:bodyPr/>
          <a:lstStyle/>
          <a:p>
            <a:r>
              <a:rPr lang="en-GB" sz="3600" dirty="0"/>
              <a:t>Improvement Suggestions from users</a:t>
            </a:r>
          </a:p>
        </p:txBody>
      </p:sp>
      <p:sp>
        <p:nvSpPr>
          <p:cNvPr id="3" name="Subtitle 2">
            <a:extLst>
              <a:ext uri="{FF2B5EF4-FFF2-40B4-BE49-F238E27FC236}">
                <a16:creationId xmlns:a16="http://schemas.microsoft.com/office/drawing/2014/main" id="{5BEE7317-7907-1FD1-AED2-AE2C6B9AB5AF}"/>
              </a:ext>
            </a:extLst>
          </p:cNvPr>
          <p:cNvSpPr>
            <a:spLocks noGrp="1"/>
          </p:cNvSpPr>
          <p:nvPr>
            <p:ph type="subTitle" idx="1"/>
          </p:nvPr>
        </p:nvSpPr>
        <p:spPr>
          <a:xfrm>
            <a:off x="1026520" y="2117676"/>
            <a:ext cx="7766936" cy="3282459"/>
          </a:xfrm>
        </p:spPr>
        <p:txBody>
          <a:bodyPr>
            <a:normAutofit lnSpcReduction="10000"/>
          </a:bodyPr>
          <a:lstStyle/>
          <a:p>
            <a:pPr algn="l"/>
            <a:r>
              <a:rPr lang="en-GB" b="1" i="0" dirty="0">
                <a:solidFill>
                  <a:srgbClr val="92D050"/>
                </a:solidFill>
                <a:effectLst/>
                <a:latin typeface="National2"/>
              </a:rPr>
              <a:t>Timeliness of responses to queries raised via email</a:t>
            </a:r>
          </a:p>
          <a:p>
            <a:pPr algn="l"/>
            <a:r>
              <a:rPr lang="en-GB" b="1" i="0" dirty="0">
                <a:solidFill>
                  <a:srgbClr val="92D050"/>
                </a:solidFill>
                <a:effectLst/>
                <a:latin typeface="National2"/>
              </a:rPr>
              <a:t>Quality of results</a:t>
            </a:r>
          </a:p>
          <a:p>
            <a:pPr algn="l"/>
            <a:r>
              <a:rPr lang="en-GB" b="1" i="0" dirty="0">
                <a:solidFill>
                  <a:srgbClr val="92D050"/>
                </a:solidFill>
                <a:effectLst/>
                <a:latin typeface="National2"/>
              </a:rPr>
              <a:t>Turnaround times of results</a:t>
            </a:r>
          </a:p>
          <a:p>
            <a:pPr algn="l"/>
            <a:r>
              <a:rPr lang="en-GB" b="1" i="0" dirty="0">
                <a:solidFill>
                  <a:srgbClr val="92D050"/>
                </a:solidFill>
                <a:effectLst/>
                <a:latin typeface="National2"/>
              </a:rPr>
              <a:t>Courier Service</a:t>
            </a:r>
          </a:p>
          <a:p>
            <a:pPr algn="l"/>
            <a:r>
              <a:rPr lang="en-GB" b="1" i="0" dirty="0">
                <a:solidFill>
                  <a:srgbClr val="92D050"/>
                </a:solidFill>
                <a:effectLst/>
                <a:latin typeface="National2"/>
              </a:rPr>
              <a:t>Friendliness of staff overall</a:t>
            </a:r>
          </a:p>
          <a:p>
            <a:pPr marL="285750" indent="-285750" algn="l">
              <a:buFont typeface="Wingdings" panose="05000000000000000000" pitchFamily="2" charset="2"/>
              <a:buChar char="Ø"/>
            </a:pPr>
            <a:endParaRPr lang="en-GB" b="1" dirty="0">
              <a:solidFill>
                <a:srgbClr val="92D050"/>
              </a:solidFill>
              <a:latin typeface="National2"/>
            </a:endParaRPr>
          </a:p>
          <a:p>
            <a:pPr algn="l"/>
            <a:br>
              <a:rPr lang="en-GB" b="1" i="1" dirty="0">
                <a:solidFill>
                  <a:schemeClr val="tx1"/>
                </a:solidFill>
                <a:latin typeface="National2"/>
              </a:rPr>
            </a:br>
            <a:r>
              <a:rPr lang="en-GB" b="1" i="1" dirty="0">
                <a:solidFill>
                  <a:schemeClr val="tx1"/>
                </a:solidFill>
                <a:latin typeface="National2"/>
              </a:rPr>
              <a:t>Each of the areas above were either unanswered, skipped or answered as good and no issues identified</a:t>
            </a:r>
            <a:endParaRPr lang="en-GB" dirty="0"/>
          </a:p>
        </p:txBody>
      </p:sp>
    </p:spTree>
    <p:extLst>
      <p:ext uri="{BB962C8B-B14F-4D97-AF65-F5344CB8AC3E}">
        <p14:creationId xmlns:p14="http://schemas.microsoft.com/office/powerpoint/2010/main" val="1207317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C550B-CD79-6A57-5446-77C8240DE1BA}"/>
              </a:ext>
            </a:extLst>
          </p:cNvPr>
          <p:cNvSpPr>
            <a:spLocks noGrp="1"/>
          </p:cNvSpPr>
          <p:nvPr>
            <p:ph type="title"/>
          </p:nvPr>
        </p:nvSpPr>
        <p:spPr/>
        <p:txBody>
          <a:bodyPr/>
          <a:lstStyle/>
          <a:p>
            <a:r>
              <a:rPr lang="en-GB" dirty="0"/>
              <a:t>Awareness of Pathology Website </a:t>
            </a:r>
          </a:p>
        </p:txBody>
      </p:sp>
      <p:sp>
        <p:nvSpPr>
          <p:cNvPr id="3" name="TextBox 2">
            <a:extLst>
              <a:ext uri="{FF2B5EF4-FFF2-40B4-BE49-F238E27FC236}">
                <a16:creationId xmlns:a16="http://schemas.microsoft.com/office/drawing/2014/main" id="{C207BA72-FCA5-43BA-3C17-CACAD7CD2EBC}"/>
              </a:ext>
            </a:extLst>
          </p:cNvPr>
          <p:cNvSpPr txBox="1"/>
          <p:nvPr/>
        </p:nvSpPr>
        <p:spPr>
          <a:xfrm>
            <a:off x="867394" y="4058687"/>
            <a:ext cx="9096115" cy="2031325"/>
          </a:xfrm>
          <a:prstGeom prst="rect">
            <a:avLst/>
          </a:prstGeom>
          <a:noFill/>
        </p:spPr>
        <p:txBody>
          <a:bodyPr wrap="square" rtlCol="0">
            <a:spAutoFit/>
          </a:bodyPr>
          <a:lstStyle/>
          <a:p>
            <a:r>
              <a:rPr lang="en-GB" dirty="0"/>
              <a:t>85% of Pathology Users were unaware of the Pathology website which includes helpful advice and information about our services, departments and tests.   </a:t>
            </a:r>
          </a:p>
          <a:p>
            <a:endParaRPr lang="en-GB" dirty="0"/>
          </a:p>
          <a:p>
            <a:r>
              <a:rPr lang="en-GB" dirty="0"/>
              <a:t>The Pathology IT page has links to ICE User forms, Printer troubleshooting guides, etc</a:t>
            </a:r>
          </a:p>
          <a:p>
            <a:pPr algn="ctr"/>
            <a:endParaRPr lang="en-GB" dirty="0"/>
          </a:p>
          <a:p>
            <a:pPr algn="ctr"/>
            <a:r>
              <a:rPr lang="en-GB" b="0" i="0" dirty="0">
                <a:solidFill>
                  <a:srgbClr val="0070C0"/>
                </a:solidFill>
                <a:effectLst/>
                <a:latin typeface="National2"/>
                <a:hlinkClick r:id="rId2">
                  <a:extLst>
                    <a:ext uri="{A12FA001-AC4F-418D-AE19-62706E023703}">
                      <ahyp:hlinkClr xmlns:ahyp="http://schemas.microsoft.com/office/drawing/2018/hyperlinkcolor" val="tx"/>
                    </a:ext>
                  </a:extLst>
                </a:hlinkClick>
              </a:rPr>
              <a:t>https://thepathologycentre.org</a:t>
            </a:r>
            <a:endParaRPr lang="en-GB" b="0" i="0" dirty="0">
              <a:solidFill>
                <a:srgbClr val="0070C0"/>
              </a:solidFill>
              <a:effectLst/>
              <a:latin typeface="National2"/>
            </a:endParaRPr>
          </a:p>
          <a:p>
            <a:endParaRPr lang="en-GB" dirty="0"/>
          </a:p>
        </p:txBody>
      </p:sp>
      <p:pic>
        <p:nvPicPr>
          <p:cNvPr id="8" name="Content Placeholder 7">
            <a:extLst>
              <a:ext uri="{FF2B5EF4-FFF2-40B4-BE49-F238E27FC236}">
                <a16:creationId xmlns:a16="http://schemas.microsoft.com/office/drawing/2014/main" id="{BB21B8AA-506E-834F-C2B4-484B6D0A4BF8}"/>
              </a:ext>
            </a:extLst>
          </p:cNvPr>
          <p:cNvPicPr>
            <a:picLocks noGrp="1" noChangeAspect="1"/>
          </p:cNvPicPr>
          <p:nvPr>
            <p:ph idx="1"/>
          </p:nvPr>
        </p:nvPicPr>
        <p:blipFill>
          <a:blip r:embed="rId3"/>
          <a:stretch>
            <a:fillRect/>
          </a:stretch>
        </p:blipFill>
        <p:spPr>
          <a:xfrm>
            <a:off x="2810160" y="1695309"/>
            <a:ext cx="3848637" cy="1810003"/>
          </a:xfrm>
        </p:spPr>
      </p:pic>
    </p:spTree>
    <p:extLst>
      <p:ext uri="{BB962C8B-B14F-4D97-AF65-F5344CB8AC3E}">
        <p14:creationId xmlns:p14="http://schemas.microsoft.com/office/powerpoint/2010/main" val="3703056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6B3EF-5CD6-2FE1-3736-699BEF075ED9}"/>
              </a:ext>
            </a:extLst>
          </p:cNvPr>
          <p:cNvSpPr>
            <a:spLocks noGrp="1"/>
          </p:cNvSpPr>
          <p:nvPr>
            <p:ph type="title"/>
          </p:nvPr>
        </p:nvSpPr>
        <p:spPr>
          <a:xfrm>
            <a:off x="181155" y="-28255"/>
            <a:ext cx="9834113" cy="1052700"/>
          </a:xfrm>
        </p:spPr>
        <p:txBody>
          <a:bodyPr>
            <a:normAutofit fontScale="90000"/>
          </a:bodyPr>
          <a:lstStyle/>
          <a:p>
            <a:r>
              <a:rPr lang="en-GB" dirty="0"/>
              <a:t>What practices do with results received which are not for their patient(s)  </a:t>
            </a:r>
          </a:p>
        </p:txBody>
      </p:sp>
      <p:pic>
        <p:nvPicPr>
          <p:cNvPr id="5" name="Content Placeholder 4">
            <a:extLst>
              <a:ext uri="{FF2B5EF4-FFF2-40B4-BE49-F238E27FC236}">
                <a16:creationId xmlns:a16="http://schemas.microsoft.com/office/drawing/2014/main" id="{2BE03806-3427-D699-CC9F-232B79C5FF20}"/>
              </a:ext>
            </a:extLst>
          </p:cNvPr>
          <p:cNvPicPr>
            <a:picLocks noGrp="1" noChangeAspect="1"/>
          </p:cNvPicPr>
          <p:nvPr>
            <p:ph idx="1"/>
          </p:nvPr>
        </p:nvPicPr>
        <p:blipFill>
          <a:blip r:embed="rId2"/>
          <a:stretch>
            <a:fillRect/>
          </a:stretch>
        </p:blipFill>
        <p:spPr>
          <a:xfrm>
            <a:off x="4714837" y="990658"/>
            <a:ext cx="4420536" cy="2803267"/>
          </a:xfrm>
        </p:spPr>
      </p:pic>
      <p:sp>
        <p:nvSpPr>
          <p:cNvPr id="3" name="TextBox 2">
            <a:extLst>
              <a:ext uri="{FF2B5EF4-FFF2-40B4-BE49-F238E27FC236}">
                <a16:creationId xmlns:a16="http://schemas.microsoft.com/office/drawing/2014/main" id="{8F767E68-2037-EAC6-55DD-1C915B7C07D1}"/>
              </a:ext>
            </a:extLst>
          </p:cNvPr>
          <p:cNvSpPr txBox="1"/>
          <p:nvPr/>
        </p:nvSpPr>
        <p:spPr>
          <a:xfrm>
            <a:off x="923529" y="4389267"/>
            <a:ext cx="7254314" cy="1477328"/>
          </a:xfrm>
          <a:prstGeom prst="rect">
            <a:avLst/>
          </a:prstGeom>
          <a:noFill/>
        </p:spPr>
        <p:txBody>
          <a:bodyPr wrap="square" rtlCol="0">
            <a:spAutoFit/>
          </a:bodyPr>
          <a:lstStyle/>
          <a:p>
            <a:r>
              <a:rPr lang="en-GB" b="1" i="1" dirty="0">
                <a:solidFill>
                  <a:srgbClr val="333E48"/>
                </a:solidFill>
                <a:effectLst/>
                <a:latin typeface="National2"/>
              </a:rPr>
              <a:t>Deleting a result message from the GP Clinical System will not notify the Laboratory that the result needs to be redirected.     </a:t>
            </a:r>
          </a:p>
          <a:p>
            <a:endParaRPr lang="en-GB" b="1" i="1" dirty="0">
              <a:solidFill>
                <a:srgbClr val="333E48"/>
              </a:solidFill>
              <a:latin typeface="National2"/>
            </a:endParaRPr>
          </a:p>
          <a:p>
            <a:r>
              <a:rPr lang="en-GB" b="1" i="1" dirty="0">
                <a:solidFill>
                  <a:srgbClr val="333E48"/>
                </a:solidFill>
                <a:effectLst/>
                <a:latin typeface="National2"/>
              </a:rPr>
              <a:t>You must email the patient and test details to Pathology IT </a:t>
            </a:r>
            <a:r>
              <a:rPr lang="en-GB" b="1" i="1" dirty="0">
                <a:solidFill>
                  <a:srgbClr val="0070C0"/>
                </a:solidFill>
                <a:effectLst/>
                <a:latin typeface="National2"/>
              </a:rPr>
              <a:t>ghnt.pathsupport@nhs.net</a:t>
            </a:r>
            <a:endParaRPr lang="en-GB" b="1" i="1" dirty="0">
              <a:solidFill>
                <a:srgbClr val="0070C0"/>
              </a:solidFill>
            </a:endParaRPr>
          </a:p>
        </p:txBody>
      </p:sp>
      <p:sp>
        <p:nvSpPr>
          <p:cNvPr id="4" name="TextBox 3">
            <a:extLst>
              <a:ext uri="{FF2B5EF4-FFF2-40B4-BE49-F238E27FC236}">
                <a16:creationId xmlns:a16="http://schemas.microsoft.com/office/drawing/2014/main" id="{4E456A6E-DE5D-747D-E7AD-6AD870C818A2}"/>
              </a:ext>
            </a:extLst>
          </p:cNvPr>
          <p:cNvSpPr txBox="1"/>
          <p:nvPr/>
        </p:nvSpPr>
        <p:spPr>
          <a:xfrm>
            <a:off x="278453" y="1940944"/>
            <a:ext cx="3784589" cy="646331"/>
          </a:xfrm>
          <a:prstGeom prst="rect">
            <a:avLst/>
          </a:prstGeom>
          <a:noFill/>
        </p:spPr>
        <p:txBody>
          <a:bodyPr wrap="square" rtlCol="0">
            <a:spAutoFit/>
          </a:bodyPr>
          <a:lstStyle/>
          <a:p>
            <a:r>
              <a:rPr lang="en-GB" dirty="0"/>
              <a:t>Some GP Practices were still unsure what to do……</a:t>
            </a:r>
          </a:p>
        </p:txBody>
      </p:sp>
    </p:spTree>
    <p:extLst>
      <p:ext uri="{BB962C8B-B14F-4D97-AF65-F5344CB8AC3E}">
        <p14:creationId xmlns:p14="http://schemas.microsoft.com/office/powerpoint/2010/main" val="1334643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0A9E6-E75D-3E4D-F9B5-C64D868FF899}"/>
              </a:ext>
            </a:extLst>
          </p:cNvPr>
          <p:cNvSpPr>
            <a:spLocks noGrp="1"/>
          </p:cNvSpPr>
          <p:nvPr>
            <p:ph type="title"/>
          </p:nvPr>
        </p:nvSpPr>
        <p:spPr>
          <a:xfrm>
            <a:off x="370936" y="609600"/>
            <a:ext cx="8903066" cy="1320800"/>
          </a:xfrm>
        </p:spPr>
        <p:txBody>
          <a:bodyPr/>
          <a:lstStyle/>
          <a:p>
            <a:r>
              <a:rPr lang="en-GB" dirty="0"/>
              <a:t>What do our GP Users think of Pathology</a:t>
            </a:r>
          </a:p>
        </p:txBody>
      </p:sp>
      <p:sp>
        <p:nvSpPr>
          <p:cNvPr id="3" name="Content Placeholder 2">
            <a:extLst>
              <a:ext uri="{FF2B5EF4-FFF2-40B4-BE49-F238E27FC236}">
                <a16:creationId xmlns:a16="http://schemas.microsoft.com/office/drawing/2014/main" id="{BFE10FAA-D1D1-AC4A-B881-1072377A15B6}"/>
              </a:ext>
            </a:extLst>
          </p:cNvPr>
          <p:cNvSpPr>
            <a:spLocks noGrp="1"/>
          </p:cNvSpPr>
          <p:nvPr>
            <p:ph idx="1"/>
          </p:nvPr>
        </p:nvSpPr>
        <p:spPr>
          <a:xfrm>
            <a:off x="677334" y="1285336"/>
            <a:ext cx="8596668" cy="4822009"/>
          </a:xfrm>
        </p:spPr>
        <p:txBody>
          <a:bodyPr>
            <a:noAutofit/>
          </a:bodyPr>
          <a:lstStyle/>
          <a:p>
            <a:pPr marL="0" indent="0">
              <a:buNone/>
            </a:pPr>
            <a:r>
              <a:rPr lang="en-GB" sz="1400" b="1" i="0" dirty="0">
                <a:solidFill>
                  <a:srgbClr val="333E48"/>
                </a:solidFill>
                <a:effectLst/>
                <a:latin typeface="National2"/>
              </a:rPr>
              <a:t>Comments from users……..</a:t>
            </a:r>
          </a:p>
          <a:p>
            <a:pPr marL="0" indent="0">
              <a:buNone/>
            </a:pPr>
            <a:endParaRPr lang="en-GB" sz="1400" b="1" i="0" dirty="0">
              <a:solidFill>
                <a:srgbClr val="333E48"/>
              </a:solidFill>
              <a:effectLst/>
              <a:latin typeface="National2"/>
            </a:endParaRPr>
          </a:p>
          <a:p>
            <a:pPr>
              <a:buFont typeface="Wingdings" panose="05000000000000000000" pitchFamily="2" charset="2"/>
              <a:buChar char="Ø"/>
            </a:pPr>
            <a:r>
              <a:rPr lang="en-GB" sz="1400" b="0" i="0" dirty="0">
                <a:solidFill>
                  <a:srgbClr val="333E48"/>
                </a:solidFill>
                <a:effectLst/>
                <a:latin typeface="National2"/>
              </a:rPr>
              <a:t>“if I have had to ring as </a:t>
            </a:r>
            <a:r>
              <a:rPr lang="en-GB" sz="1400" dirty="0">
                <a:solidFill>
                  <a:srgbClr val="333E48"/>
                </a:solidFill>
                <a:latin typeface="National2"/>
              </a:rPr>
              <a:t>I</a:t>
            </a:r>
            <a:r>
              <a:rPr lang="en-GB" sz="1400" b="0" i="0" dirty="0">
                <a:solidFill>
                  <a:srgbClr val="333E48"/>
                </a:solidFill>
                <a:effectLst/>
                <a:latin typeface="National2"/>
              </a:rPr>
              <a:t> don’t know what bottle to put something in </a:t>
            </a:r>
            <a:r>
              <a:rPr lang="en-GB" sz="1400" b="0" i="0" u="sng" dirty="0">
                <a:solidFill>
                  <a:srgbClr val="333E48"/>
                </a:solidFill>
                <a:effectLst/>
                <a:latin typeface="National2"/>
              </a:rPr>
              <a:t>staff are very helpful</a:t>
            </a:r>
            <a:r>
              <a:rPr lang="en-GB" sz="1400" b="0" i="0" dirty="0">
                <a:solidFill>
                  <a:srgbClr val="333E48"/>
                </a:solidFill>
                <a:effectLst/>
                <a:latin typeface="National2"/>
              </a:rPr>
              <a:t>”</a:t>
            </a:r>
          </a:p>
          <a:p>
            <a:pPr>
              <a:buFont typeface="Wingdings" panose="05000000000000000000" pitchFamily="2" charset="2"/>
              <a:buChar char="Ø"/>
            </a:pPr>
            <a:r>
              <a:rPr lang="en-GB" sz="1400" b="0" i="0" dirty="0">
                <a:solidFill>
                  <a:srgbClr val="333E48"/>
                </a:solidFill>
                <a:effectLst/>
                <a:latin typeface="National2"/>
              </a:rPr>
              <a:t>“Rapid turnaround, helpful comments, always friendly and helpful when I call, </a:t>
            </a:r>
            <a:r>
              <a:rPr lang="en-GB" sz="1400" b="0" i="0" u="sng" dirty="0">
                <a:solidFill>
                  <a:srgbClr val="333E48"/>
                </a:solidFill>
                <a:effectLst/>
                <a:latin typeface="National2"/>
              </a:rPr>
              <a:t>excellent service </a:t>
            </a:r>
            <a:r>
              <a:rPr lang="en-GB" sz="1400" b="0" i="0" dirty="0">
                <a:solidFill>
                  <a:srgbClr val="333E48"/>
                </a:solidFill>
                <a:effectLst/>
                <a:latin typeface="National2"/>
              </a:rPr>
              <a:t>being able to add on using ICE”</a:t>
            </a:r>
            <a:endParaRPr lang="en-GB" sz="1400" dirty="0">
              <a:solidFill>
                <a:srgbClr val="333E48"/>
              </a:solidFill>
              <a:latin typeface="National2"/>
            </a:endParaRPr>
          </a:p>
          <a:p>
            <a:pPr>
              <a:buFont typeface="Wingdings" panose="05000000000000000000" pitchFamily="2" charset="2"/>
              <a:buChar char="Ø"/>
            </a:pPr>
            <a:r>
              <a:rPr lang="en-GB" sz="1400" b="0" i="0" dirty="0">
                <a:solidFill>
                  <a:srgbClr val="333E48"/>
                </a:solidFill>
                <a:effectLst/>
                <a:latin typeface="National2"/>
              </a:rPr>
              <a:t>“if </a:t>
            </a:r>
            <a:r>
              <a:rPr lang="en-GB" sz="1400" b="0" i="0" dirty="0" err="1">
                <a:solidFill>
                  <a:srgbClr val="333E48"/>
                </a:solidFill>
                <a:effectLst/>
                <a:latin typeface="National2"/>
              </a:rPr>
              <a:t>i</a:t>
            </a:r>
            <a:r>
              <a:rPr lang="en-GB" sz="1400" b="0" i="0" dirty="0">
                <a:solidFill>
                  <a:srgbClr val="333E48"/>
                </a:solidFill>
                <a:effectLst/>
                <a:latin typeface="National2"/>
              </a:rPr>
              <a:t> have had to ring as </a:t>
            </a:r>
            <a:r>
              <a:rPr lang="en-GB" sz="1400" dirty="0">
                <a:solidFill>
                  <a:srgbClr val="333E48"/>
                </a:solidFill>
                <a:latin typeface="National2"/>
              </a:rPr>
              <a:t>I</a:t>
            </a:r>
            <a:r>
              <a:rPr lang="en-GB" sz="1400" b="0" i="0" dirty="0">
                <a:solidFill>
                  <a:srgbClr val="333E48"/>
                </a:solidFill>
                <a:effectLst/>
                <a:latin typeface="National2"/>
              </a:rPr>
              <a:t> don’t know what bottle to put something in </a:t>
            </a:r>
            <a:r>
              <a:rPr lang="en-GB" sz="1400" b="0" i="0" u="sng" dirty="0">
                <a:solidFill>
                  <a:srgbClr val="333E48"/>
                </a:solidFill>
                <a:effectLst/>
                <a:latin typeface="National2"/>
              </a:rPr>
              <a:t>staff are very helpful</a:t>
            </a:r>
            <a:r>
              <a:rPr lang="en-GB" sz="1400" b="0" i="0" dirty="0">
                <a:solidFill>
                  <a:srgbClr val="333E48"/>
                </a:solidFill>
                <a:effectLst/>
                <a:latin typeface="National2"/>
              </a:rPr>
              <a:t>”</a:t>
            </a:r>
          </a:p>
          <a:p>
            <a:pPr>
              <a:buFont typeface="Wingdings" panose="05000000000000000000" pitchFamily="2" charset="2"/>
              <a:buChar char="Ø"/>
            </a:pPr>
            <a:r>
              <a:rPr lang="en-GB" sz="1400" b="0" i="0" dirty="0">
                <a:solidFill>
                  <a:srgbClr val="333E48"/>
                </a:solidFill>
                <a:effectLst/>
                <a:latin typeface="National2"/>
              </a:rPr>
              <a:t>“</a:t>
            </a:r>
            <a:r>
              <a:rPr lang="en-GB" sz="1400" b="0" i="0" u="sng" dirty="0">
                <a:solidFill>
                  <a:srgbClr val="333E48"/>
                </a:solidFill>
                <a:effectLst/>
                <a:latin typeface="National2"/>
              </a:rPr>
              <a:t>very friendly service </a:t>
            </a:r>
            <a:r>
              <a:rPr lang="en-GB" sz="1400" b="0" i="0" dirty="0">
                <a:solidFill>
                  <a:srgbClr val="333E48"/>
                </a:solidFill>
                <a:effectLst/>
                <a:latin typeface="National2"/>
              </a:rPr>
              <a:t>and receiving results promptly”</a:t>
            </a:r>
            <a:endParaRPr lang="en-GB" sz="1400" dirty="0">
              <a:solidFill>
                <a:srgbClr val="333E48"/>
              </a:solidFill>
              <a:latin typeface="National2"/>
            </a:endParaRPr>
          </a:p>
          <a:p>
            <a:pPr>
              <a:buFont typeface="Wingdings" panose="05000000000000000000" pitchFamily="2" charset="2"/>
              <a:buChar char="Ø"/>
            </a:pPr>
            <a:r>
              <a:rPr lang="en-GB" sz="1400" b="0" i="0" dirty="0">
                <a:solidFill>
                  <a:srgbClr val="333E48"/>
                </a:solidFill>
                <a:effectLst/>
                <a:latin typeface="National2"/>
              </a:rPr>
              <a:t>“</a:t>
            </a:r>
            <a:r>
              <a:rPr lang="en-GB" sz="1400" b="0" i="0" u="sng" dirty="0">
                <a:solidFill>
                  <a:srgbClr val="333E48"/>
                </a:solidFill>
                <a:effectLst/>
                <a:latin typeface="National2"/>
              </a:rPr>
              <a:t>Always helpful </a:t>
            </a:r>
            <a:r>
              <a:rPr lang="en-GB" sz="1400" b="0" i="0" dirty="0">
                <a:solidFill>
                  <a:srgbClr val="333E48"/>
                </a:solidFill>
                <a:effectLst/>
                <a:latin typeface="National2"/>
              </a:rPr>
              <a:t>when I need advice”</a:t>
            </a:r>
          </a:p>
          <a:p>
            <a:pPr>
              <a:buFont typeface="Wingdings" panose="05000000000000000000" pitchFamily="2" charset="2"/>
              <a:buChar char="Ø"/>
            </a:pPr>
            <a:r>
              <a:rPr lang="en-GB" sz="1400" b="0" i="0" dirty="0">
                <a:solidFill>
                  <a:srgbClr val="333E48"/>
                </a:solidFill>
                <a:effectLst/>
                <a:latin typeface="National2"/>
              </a:rPr>
              <a:t>“</a:t>
            </a:r>
            <a:r>
              <a:rPr lang="en-GB" sz="1400" b="0" i="0" u="sng" dirty="0">
                <a:solidFill>
                  <a:srgbClr val="333E48"/>
                </a:solidFill>
                <a:effectLst/>
                <a:latin typeface="National2"/>
              </a:rPr>
              <a:t>quick turnaround </a:t>
            </a:r>
            <a:r>
              <a:rPr lang="en-GB" sz="1400" b="0" i="0" dirty="0">
                <a:solidFill>
                  <a:srgbClr val="333E48"/>
                </a:solidFill>
                <a:effectLst/>
                <a:latin typeface="National2"/>
              </a:rPr>
              <a:t>of results”</a:t>
            </a:r>
            <a:endParaRPr lang="en-GB" sz="1400" dirty="0">
              <a:solidFill>
                <a:srgbClr val="333E48"/>
              </a:solidFill>
              <a:latin typeface="National2"/>
            </a:endParaRPr>
          </a:p>
          <a:p>
            <a:pPr>
              <a:buFont typeface="Wingdings" panose="05000000000000000000" pitchFamily="2" charset="2"/>
              <a:buChar char="Ø"/>
            </a:pPr>
            <a:r>
              <a:rPr lang="en-GB" sz="1400" b="0" i="0" dirty="0">
                <a:solidFill>
                  <a:srgbClr val="333E48"/>
                </a:solidFill>
                <a:effectLst/>
                <a:latin typeface="National2"/>
              </a:rPr>
              <a:t>“</a:t>
            </a:r>
            <a:r>
              <a:rPr lang="en-GB" sz="1400" b="0" i="0" u="sng" dirty="0">
                <a:solidFill>
                  <a:srgbClr val="333E48"/>
                </a:solidFill>
                <a:effectLst/>
                <a:latin typeface="National2"/>
              </a:rPr>
              <a:t>Good communication </a:t>
            </a:r>
            <a:r>
              <a:rPr lang="en-GB" sz="1400" b="0" i="0" dirty="0">
                <a:solidFill>
                  <a:srgbClr val="333E48"/>
                </a:solidFill>
                <a:effectLst/>
                <a:latin typeface="National2"/>
              </a:rPr>
              <a:t>and </a:t>
            </a:r>
            <a:r>
              <a:rPr lang="en-GB" sz="1400" b="0" i="0" u="sng" dirty="0">
                <a:solidFill>
                  <a:srgbClr val="333E48"/>
                </a:solidFill>
                <a:effectLst/>
                <a:latin typeface="National2"/>
              </a:rPr>
              <a:t>always helpful </a:t>
            </a:r>
            <a:r>
              <a:rPr lang="en-GB" sz="1400" b="0" i="0" dirty="0">
                <a:solidFill>
                  <a:srgbClr val="333E48"/>
                </a:solidFill>
                <a:effectLst/>
                <a:latin typeface="National2"/>
              </a:rPr>
              <a:t>if ring to ask a question or for support”</a:t>
            </a:r>
          </a:p>
          <a:p>
            <a:pPr>
              <a:buFont typeface="Wingdings" panose="05000000000000000000" pitchFamily="2" charset="2"/>
              <a:buChar char="Ø"/>
            </a:pPr>
            <a:r>
              <a:rPr lang="en-GB" sz="1400" b="0" i="0" dirty="0">
                <a:solidFill>
                  <a:srgbClr val="333E48"/>
                </a:solidFill>
                <a:effectLst/>
                <a:latin typeface="National2"/>
              </a:rPr>
              <a:t>“</a:t>
            </a:r>
            <a:r>
              <a:rPr lang="en-GB" sz="1400" b="0" i="0" u="sng" dirty="0">
                <a:solidFill>
                  <a:srgbClr val="333E48"/>
                </a:solidFill>
                <a:effectLst/>
                <a:latin typeface="National2"/>
              </a:rPr>
              <a:t>Good service </a:t>
            </a:r>
            <a:r>
              <a:rPr lang="en-GB" sz="1400" b="0" i="0" dirty="0">
                <a:solidFill>
                  <a:srgbClr val="333E48"/>
                </a:solidFill>
                <a:effectLst/>
                <a:latin typeface="National2"/>
              </a:rPr>
              <a:t>everything always gets delivered very quickly”</a:t>
            </a:r>
            <a:endParaRPr lang="en-GB" sz="1400" dirty="0">
              <a:solidFill>
                <a:srgbClr val="333E48"/>
              </a:solidFill>
              <a:latin typeface="National2"/>
            </a:endParaRPr>
          </a:p>
          <a:p>
            <a:pPr>
              <a:buFont typeface="Wingdings" panose="05000000000000000000" pitchFamily="2" charset="2"/>
              <a:buChar char="Ø"/>
            </a:pPr>
            <a:r>
              <a:rPr lang="en-GB" sz="1400" b="0" i="0" dirty="0">
                <a:solidFill>
                  <a:srgbClr val="333E48"/>
                </a:solidFill>
                <a:effectLst/>
                <a:latin typeface="National2"/>
              </a:rPr>
              <a:t>“</a:t>
            </a:r>
            <a:r>
              <a:rPr lang="en-GB" sz="1400" b="0" i="0" u="sng" dirty="0">
                <a:solidFill>
                  <a:srgbClr val="333E48"/>
                </a:solidFill>
                <a:effectLst/>
                <a:latin typeface="National2"/>
              </a:rPr>
              <a:t>turnaround of test very quick</a:t>
            </a:r>
            <a:r>
              <a:rPr lang="en-GB" sz="1400" b="0" i="0" dirty="0">
                <a:solidFill>
                  <a:srgbClr val="333E48"/>
                </a:solidFill>
                <a:effectLst/>
                <a:latin typeface="National2"/>
              </a:rPr>
              <a:t>”</a:t>
            </a:r>
          </a:p>
          <a:p>
            <a:pPr>
              <a:buFont typeface="Wingdings" panose="05000000000000000000" pitchFamily="2" charset="2"/>
              <a:buChar char="Ø"/>
            </a:pPr>
            <a:r>
              <a:rPr lang="en-GB" sz="1400" b="0" i="0" dirty="0">
                <a:solidFill>
                  <a:srgbClr val="333E48"/>
                </a:solidFill>
                <a:effectLst/>
                <a:latin typeface="National2"/>
              </a:rPr>
              <a:t>“Response to queries from our clinical staff. </a:t>
            </a:r>
            <a:r>
              <a:rPr lang="en-GB" sz="1400" b="0" i="0" u="sng" dirty="0">
                <a:solidFill>
                  <a:srgbClr val="333E48"/>
                </a:solidFill>
                <a:effectLst/>
                <a:latin typeface="National2"/>
              </a:rPr>
              <a:t>Supportive</a:t>
            </a:r>
            <a:r>
              <a:rPr lang="en-GB" sz="1400" b="0" i="0" dirty="0">
                <a:solidFill>
                  <a:srgbClr val="333E48"/>
                </a:solidFill>
                <a:effectLst/>
                <a:latin typeface="National2"/>
              </a:rPr>
              <a:t> when it comes to checking on the IT side.”</a:t>
            </a:r>
            <a:endParaRPr lang="en-GB" sz="1400" dirty="0">
              <a:solidFill>
                <a:srgbClr val="333E48"/>
              </a:solidFill>
              <a:latin typeface="National2"/>
            </a:endParaRPr>
          </a:p>
          <a:p>
            <a:pPr>
              <a:buFont typeface="Wingdings" panose="05000000000000000000" pitchFamily="2" charset="2"/>
              <a:buChar char="Ø"/>
            </a:pPr>
            <a:r>
              <a:rPr lang="en-GB" sz="1400" b="0" i="0" dirty="0">
                <a:solidFill>
                  <a:srgbClr val="333E48"/>
                </a:solidFill>
                <a:effectLst/>
                <a:latin typeface="National2"/>
              </a:rPr>
              <a:t>“The </a:t>
            </a:r>
            <a:r>
              <a:rPr lang="en-GB" sz="1400" b="0" i="0" u="sng" dirty="0">
                <a:solidFill>
                  <a:srgbClr val="333E48"/>
                </a:solidFill>
                <a:effectLst/>
                <a:latin typeface="National2"/>
              </a:rPr>
              <a:t>results turnaround is very quick</a:t>
            </a:r>
            <a:r>
              <a:rPr lang="en-GB" sz="1400" b="0" i="0" dirty="0">
                <a:solidFill>
                  <a:srgbClr val="333E48"/>
                </a:solidFill>
                <a:effectLst/>
                <a:latin typeface="National2"/>
              </a:rPr>
              <a:t>”</a:t>
            </a:r>
            <a:endParaRPr lang="en-GB" sz="1400" dirty="0"/>
          </a:p>
        </p:txBody>
      </p:sp>
    </p:spTree>
    <p:extLst>
      <p:ext uri="{BB962C8B-B14F-4D97-AF65-F5344CB8AC3E}">
        <p14:creationId xmlns:p14="http://schemas.microsoft.com/office/powerpoint/2010/main" val="306161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EEC6F-812A-5B1D-6184-850D0457FC40}"/>
              </a:ext>
            </a:extLst>
          </p:cNvPr>
          <p:cNvSpPr>
            <a:spLocks noGrp="1"/>
          </p:cNvSpPr>
          <p:nvPr>
            <p:ph type="title"/>
          </p:nvPr>
        </p:nvSpPr>
        <p:spPr>
          <a:xfrm>
            <a:off x="138022" y="247291"/>
            <a:ext cx="9601200" cy="1320800"/>
          </a:xfrm>
        </p:spPr>
        <p:txBody>
          <a:bodyPr>
            <a:normAutofit/>
          </a:bodyPr>
          <a:lstStyle/>
          <a:p>
            <a:r>
              <a:rPr lang="en-GB" sz="3200" dirty="0"/>
              <a:t>Are you interested in Joining ICE User Group?</a:t>
            </a:r>
          </a:p>
        </p:txBody>
      </p:sp>
      <p:sp>
        <p:nvSpPr>
          <p:cNvPr id="3" name="Content Placeholder 2">
            <a:extLst>
              <a:ext uri="{FF2B5EF4-FFF2-40B4-BE49-F238E27FC236}">
                <a16:creationId xmlns:a16="http://schemas.microsoft.com/office/drawing/2014/main" id="{38F5D82C-A351-8CB1-F804-F71051616A79}"/>
              </a:ext>
            </a:extLst>
          </p:cNvPr>
          <p:cNvSpPr>
            <a:spLocks noGrp="1"/>
          </p:cNvSpPr>
          <p:nvPr>
            <p:ph idx="1"/>
          </p:nvPr>
        </p:nvSpPr>
        <p:spPr>
          <a:xfrm>
            <a:off x="616599" y="970144"/>
            <a:ext cx="7854542" cy="2627071"/>
          </a:xfrm>
        </p:spPr>
        <p:txBody>
          <a:bodyPr/>
          <a:lstStyle/>
          <a:p>
            <a:pPr marL="0" indent="0">
              <a:buNone/>
            </a:pPr>
            <a:endParaRPr lang="en-GB" dirty="0"/>
          </a:p>
          <a:p>
            <a:pPr marL="0" indent="0">
              <a:buNone/>
            </a:pPr>
            <a:endParaRPr lang="en-GB" dirty="0"/>
          </a:p>
        </p:txBody>
      </p:sp>
      <p:pic>
        <p:nvPicPr>
          <p:cNvPr id="5" name="Picture 4">
            <a:extLst>
              <a:ext uri="{FF2B5EF4-FFF2-40B4-BE49-F238E27FC236}">
                <a16:creationId xmlns:a16="http://schemas.microsoft.com/office/drawing/2014/main" id="{B926C6BF-0B36-8D19-58BF-69CBE6628201}"/>
              </a:ext>
            </a:extLst>
          </p:cNvPr>
          <p:cNvPicPr>
            <a:picLocks noChangeAspect="1"/>
          </p:cNvPicPr>
          <p:nvPr/>
        </p:nvPicPr>
        <p:blipFill>
          <a:blip r:embed="rId2"/>
          <a:stretch>
            <a:fillRect/>
          </a:stretch>
        </p:blipFill>
        <p:spPr>
          <a:xfrm>
            <a:off x="2543084" y="1435040"/>
            <a:ext cx="4791075" cy="2162175"/>
          </a:xfrm>
          <a:prstGeom prst="rect">
            <a:avLst/>
          </a:prstGeom>
        </p:spPr>
      </p:pic>
      <p:sp>
        <p:nvSpPr>
          <p:cNvPr id="4" name="TextBox 3">
            <a:extLst>
              <a:ext uri="{FF2B5EF4-FFF2-40B4-BE49-F238E27FC236}">
                <a16:creationId xmlns:a16="http://schemas.microsoft.com/office/drawing/2014/main" id="{264B7FD7-57D1-5674-83AF-DA606CB4CB30}"/>
              </a:ext>
            </a:extLst>
          </p:cNvPr>
          <p:cNvSpPr txBox="1"/>
          <p:nvPr/>
        </p:nvSpPr>
        <p:spPr>
          <a:xfrm>
            <a:off x="1104181" y="4062111"/>
            <a:ext cx="8195095" cy="1477328"/>
          </a:xfrm>
          <a:prstGeom prst="rect">
            <a:avLst/>
          </a:prstGeom>
          <a:noFill/>
        </p:spPr>
        <p:txBody>
          <a:bodyPr wrap="square" rtlCol="0">
            <a:spAutoFit/>
          </a:bodyPr>
          <a:lstStyle/>
          <a:p>
            <a:r>
              <a:rPr lang="en-GB" dirty="0"/>
              <a:t>Only two users expressed interest in joining the ICE User Group.</a:t>
            </a:r>
          </a:p>
          <a:p>
            <a:endParaRPr lang="en-GB" dirty="0"/>
          </a:p>
          <a:p>
            <a:r>
              <a:rPr lang="en-GB" dirty="0"/>
              <a:t>The meeting is on Teams, bi-monthly on Tuesdays at 2pm.  </a:t>
            </a:r>
          </a:p>
          <a:p>
            <a:r>
              <a:rPr lang="en-GB" dirty="0"/>
              <a:t>If you would like to join group, please email  </a:t>
            </a:r>
            <a:r>
              <a:rPr lang="en-GB" b="1" dirty="0">
                <a:solidFill>
                  <a:srgbClr val="0070C0"/>
                </a:solidFill>
                <a:hlinkClick r:id="rId3">
                  <a:extLst>
                    <a:ext uri="{A12FA001-AC4F-418D-AE19-62706E023703}">
                      <ahyp:hlinkClr xmlns:ahyp="http://schemas.microsoft.com/office/drawing/2018/hyperlinkcolor" val="tx"/>
                    </a:ext>
                  </a:extLst>
                </a:hlinkClick>
              </a:rPr>
              <a:t>ghnt.pathologyquality@nhs.net</a:t>
            </a:r>
            <a:endParaRPr lang="en-GB" b="1" dirty="0">
              <a:solidFill>
                <a:srgbClr val="0070C0"/>
              </a:solidFill>
            </a:endParaRPr>
          </a:p>
          <a:p>
            <a:endParaRPr lang="en-GB" dirty="0"/>
          </a:p>
        </p:txBody>
      </p:sp>
    </p:spTree>
    <p:extLst>
      <p:ext uri="{BB962C8B-B14F-4D97-AF65-F5344CB8AC3E}">
        <p14:creationId xmlns:p14="http://schemas.microsoft.com/office/powerpoint/2010/main" val="394317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EC3F7-A138-546D-F895-CD4AEBB314C0}"/>
              </a:ext>
            </a:extLst>
          </p:cNvPr>
          <p:cNvSpPr>
            <a:spLocks noGrp="1"/>
          </p:cNvSpPr>
          <p:nvPr>
            <p:ph type="title"/>
          </p:nvPr>
        </p:nvSpPr>
        <p:spPr>
          <a:xfrm>
            <a:off x="-1" y="108028"/>
            <a:ext cx="9342409" cy="707663"/>
          </a:xfrm>
        </p:spPr>
        <p:txBody>
          <a:bodyPr>
            <a:noAutofit/>
          </a:bodyPr>
          <a:lstStyle/>
          <a:p>
            <a:r>
              <a:rPr lang="en-GB" sz="3200" dirty="0"/>
              <a:t>Have you had issues with any Department over last 12 months!</a:t>
            </a:r>
          </a:p>
        </p:txBody>
      </p:sp>
      <p:sp>
        <p:nvSpPr>
          <p:cNvPr id="8" name="TextBox 7">
            <a:extLst>
              <a:ext uri="{FF2B5EF4-FFF2-40B4-BE49-F238E27FC236}">
                <a16:creationId xmlns:a16="http://schemas.microsoft.com/office/drawing/2014/main" id="{EB292724-065B-746B-4B00-0D295621B6D1}"/>
              </a:ext>
            </a:extLst>
          </p:cNvPr>
          <p:cNvSpPr txBox="1"/>
          <p:nvPr/>
        </p:nvSpPr>
        <p:spPr>
          <a:xfrm>
            <a:off x="373940" y="1473126"/>
            <a:ext cx="8217916" cy="4678204"/>
          </a:xfrm>
          <a:prstGeom prst="rect">
            <a:avLst/>
          </a:prstGeom>
          <a:noFill/>
        </p:spPr>
        <p:txBody>
          <a:bodyPr wrap="square" rtlCol="0">
            <a:spAutoFit/>
          </a:bodyPr>
          <a:lstStyle/>
          <a:p>
            <a:pPr marL="171450" indent="-171450">
              <a:buFont typeface="Wingdings" panose="05000000000000000000" pitchFamily="2" charset="2"/>
              <a:buChar char="Ø"/>
            </a:pPr>
            <a:r>
              <a:rPr lang="en-GB" sz="1600" b="0" i="1" dirty="0">
                <a:effectLst/>
                <a:latin typeface="National2"/>
              </a:rPr>
              <a:t>“Issues with quality of labels on samples reported by the lab however all printers were checked &amp; no issues were identified with the labels or printers. </a:t>
            </a:r>
          </a:p>
          <a:p>
            <a:endParaRPr lang="en-GB" sz="1600" dirty="0">
              <a:latin typeface="National2"/>
            </a:endParaRPr>
          </a:p>
          <a:p>
            <a:r>
              <a:rPr lang="en-GB" sz="1600" b="1" dirty="0">
                <a:latin typeface="National2"/>
              </a:rPr>
              <a:t>Suggestion – contact your IT Support NECS  if problems persist</a:t>
            </a:r>
          </a:p>
          <a:p>
            <a:endParaRPr lang="en-GB" sz="1600" b="1" i="1" dirty="0">
              <a:latin typeface="National2"/>
            </a:endParaRPr>
          </a:p>
          <a:p>
            <a:endParaRPr lang="en-GB" sz="1600" b="1" i="1" dirty="0">
              <a:latin typeface="National2"/>
            </a:endParaRPr>
          </a:p>
          <a:p>
            <a:pPr marL="171450" indent="-171450">
              <a:buFont typeface="Wingdings" panose="05000000000000000000" pitchFamily="2" charset="2"/>
              <a:buChar char="Ø"/>
            </a:pPr>
            <a:endParaRPr lang="en-GB" sz="1600" dirty="0">
              <a:latin typeface="National2"/>
            </a:endParaRPr>
          </a:p>
          <a:p>
            <a:pPr marL="171450" indent="-171450">
              <a:buFont typeface="Wingdings" panose="05000000000000000000" pitchFamily="2" charset="2"/>
              <a:buChar char="Ø"/>
            </a:pPr>
            <a:r>
              <a:rPr lang="en-GB" sz="1600" b="0" i="1" dirty="0">
                <a:effectLst/>
                <a:latin typeface="National2"/>
              </a:rPr>
              <a:t>“ice label printer errors, that caused concerns</a:t>
            </a:r>
            <a:r>
              <a:rPr lang="en-GB" sz="1600" b="0" i="0" dirty="0">
                <a:effectLst/>
                <a:latin typeface="National2"/>
              </a:rPr>
              <a:t>”</a:t>
            </a:r>
            <a:endParaRPr lang="en-GB" sz="1600" b="1" i="1" dirty="0">
              <a:effectLst/>
              <a:latin typeface="National2"/>
            </a:endParaRPr>
          </a:p>
          <a:p>
            <a:endParaRPr lang="en-GB" sz="1600" b="1" i="1" dirty="0">
              <a:effectLst/>
              <a:latin typeface="National2"/>
            </a:endParaRPr>
          </a:p>
          <a:p>
            <a:r>
              <a:rPr lang="en-GB" sz="1600" b="1" dirty="0">
                <a:latin typeface="National2"/>
              </a:rPr>
              <a:t>Suggestion – contact your IT Support NECS if problems persist</a:t>
            </a:r>
          </a:p>
          <a:p>
            <a:endParaRPr lang="en-GB" sz="1600" b="1" i="1" dirty="0">
              <a:latin typeface="National2"/>
            </a:endParaRPr>
          </a:p>
          <a:p>
            <a:endParaRPr lang="en-GB" sz="1600" b="1" i="1" dirty="0">
              <a:effectLst/>
              <a:latin typeface="National2"/>
            </a:endParaRPr>
          </a:p>
          <a:p>
            <a:endParaRPr lang="en-GB" sz="1600" b="1" i="1" dirty="0">
              <a:effectLst/>
              <a:latin typeface="National2"/>
            </a:endParaRPr>
          </a:p>
          <a:p>
            <a:endParaRPr lang="en-GB" sz="1600" dirty="0">
              <a:latin typeface="National2"/>
            </a:endParaRPr>
          </a:p>
          <a:p>
            <a:pPr marL="171450" indent="-171450">
              <a:buFont typeface="Wingdings" panose="05000000000000000000" pitchFamily="2" charset="2"/>
              <a:buChar char="Ø"/>
            </a:pPr>
            <a:r>
              <a:rPr lang="en-GB" sz="1600" b="0" i="0" dirty="0">
                <a:effectLst/>
                <a:latin typeface="National2"/>
              </a:rPr>
              <a:t>“</a:t>
            </a:r>
            <a:r>
              <a:rPr lang="en-GB" sz="1600" b="0" i="1" dirty="0">
                <a:effectLst/>
                <a:latin typeface="National2"/>
              </a:rPr>
              <a:t>Wrong results this was not resolved attempted many times”</a:t>
            </a:r>
          </a:p>
          <a:p>
            <a:endParaRPr lang="en-GB" sz="1600" b="1" i="1" dirty="0">
              <a:latin typeface="National2"/>
            </a:endParaRPr>
          </a:p>
          <a:p>
            <a:r>
              <a:rPr lang="en-GB" sz="1600" b="1" dirty="0">
                <a:latin typeface="National2"/>
              </a:rPr>
              <a:t>Actions – to avoid delays issues should be reported directly to Pathology IT  </a:t>
            </a:r>
            <a:r>
              <a:rPr lang="en-GB" sz="1600" b="1" dirty="0">
                <a:solidFill>
                  <a:srgbClr val="0070C0"/>
                </a:solidFill>
                <a:latin typeface="National2"/>
                <a:hlinkClick r:id="rId2">
                  <a:extLst>
                    <a:ext uri="{A12FA001-AC4F-418D-AE19-62706E023703}">
                      <ahyp:hlinkClr xmlns:ahyp="http://schemas.microsoft.com/office/drawing/2018/hyperlinkcolor" val="tx"/>
                    </a:ext>
                  </a:extLst>
                </a:hlinkClick>
              </a:rPr>
              <a:t>ghnt.pathsupport@nhs.net</a:t>
            </a:r>
            <a:r>
              <a:rPr lang="en-GB" sz="1600" b="1" dirty="0">
                <a:solidFill>
                  <a:srgbClr val="0070C0"/>
                </a:solidFill>
                <a:latin typeface="National2"/>
              </a:rPr>
              <a:t>    telephone 0191 445 6504</a:t>
            </a:r>
          </a:p>
          <a:p>
            <a:r>
              <a:rPr lang="en-GB" sz="1000" b="1" dirty="0">
                <a:solidFill>
                  <a:srgbClr val="0070C0"/>
                </a:solidFill>
                <a:latin typeface="National2"/>
              </a:rPr>
              <a:t>  </a:t>
            </a:r>
            <a:endParaRPr lang="en-GB" sz="900" b="1" dirty="0">
              <a:solidFill>
                <a:srgbClr val="0070C0"/>
              </a:solidFill>
            </a:endParaRPr>
          </a:p>
        </p:txBody>
      </p:sp>
      <p:pic>
        <p:nvPicPr>
          <p:cNvPr id="14" name="Picture 13">
            <a:extLst>
              <a:ext uri="{FF2B5EF4-FFF2-40B4-BE49-F238E27FC236}">
                <a16:creationId xmlns:a16="http://schemas.microsoft.com/office/drawing/2014/main" id="{C8C6F0D9-1792-A084-8B47-159857F0E97D}"/>
              </a:ext>
            </a:extLst>
          </p:cNvPr>
          <p:cNvPicPr>
            <a:picLocks noChangeAspect="1"/>
          </p:cNvPicPr>
          <p:nvPr/>
        </p:nvPicPr>
        <p:blipFill>
          <a:blip r:embed="rId3"/>
          <a:stretch>
            <a:fillRect/>
          </a:stretch>
        </p:blipFill>
        <p:spPr>
          <a:xfrm>
            <a:off x="6096000" y="2471604"/>
            <a:ext cx="3791479" cy="1914792"/>
          </a:xfrm>
          <a:prstGeom prst="rect">
            <a:avLst/>
          </a:prstGeom>
        </p:spPr>
      </p:pic>
    </p:spTree>
    <p:extLst>
      <p:ext uri="{BB962C8B-B14F-4D97-AF65-F5344CB8AC3E}">
        <p14:creationId xmlns:p14="http://schemas.microsoft.com/office/powerpoint/2010/main" val="287209252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TaxCatchAll xmlns="6cf20d5d-7536-402b-8b77-28ccda97c151" xsi:nil="true"/>
    <lcf76f155ced4ddcb4097134ff3c332f xmlns="f9a1bc0c-dc58-4ab3-8a72-b406e50023e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5A48BB27CF69945BB56F5F75AD9BCA9" ma:contentTypeVersion="14" ma:contentTypeDescription="Create a new document." ma:contentTypeScope="" ma:versionID="479577e2be9027393912f948ba00932c">
  <xsd:schema xmlns:xsd="http://www.w3.org/2001/XMLSchema" xmlns:xs="http://www.w3.org/2001/XMLSchema" xmlns:p="http://schemas.microsoft.com/office/2006/metadata/properties" xmlns:ns1="http://schemas.microsoft.com/sharepoint/v3" xmlns:ns2="f9a1bc0c-dc58-4ab3-8a72-b406e50023eb" xmlns:ns3="6cf20d5d-7536-402b-8b77-28ccda97c151" targetNamespace="http://schemas.microsoft.com/office/2006/metadata/properties" ma:root="true" ma:fieldsID="d8fc86732a0bdb2be8823fbc303a3bd4" ns1:_="" ns2:_="" ns3:_="">
    <xsd:import namespace="http://schemas.microsoft.com/sharepoint/v3"/>
    <xsd:import namespace="f9a1bc0c-dc58-4ab3-8a72-b406e50023eb"/>
    <xsd:import namespace="6cf20d5d-7536-402b-8b77-28ccda97c151"/>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1:_ip_UnifiedCompliancePolicyProperties" minOccurs="0"/>
                <xsd:element ref="ns1:_ip_UnifiedCompliancePolicyUIAction" minOccurs="0"/>
                <xsd:element ref="ns2:MediaServiceBillingMetadata"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9a1bc0c-dc58-4ab3-8a72-b406e50023eb"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BillingMetadata" ma:index="20" nillable="true" ma:displayName="MediaServiceBillingMetadata" ma:hidden="true" ma:internalName="MediaServiceBillingMetadata" ma:readOnly="true">
      <xsd:simpleType>
        <xsd:restriction base="dms:Note"/>
      </xsd:simple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cf20d5d-7536-402b-8b77-28ccda97c151"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b5dc218a-17d6-4fdb-a0ab-bdfc7a7c4c8a}" ma:internalName="TaxCatchAll" ma:showField="CatchAllData" ma:web="6cf20d5d-7536-402b-8b77-28ccda97c15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39499D9-E26C-4530-9BBF-BA18CB12960A}">
  <ds:schemaRefs>
    <ds:schemaRef ds:uri="00aa3dd2-34ed-4745-9ad2-16cdfb7a70c1"/>
    <ds:schemaRef ds:uri="http://purl.org/dc/terms/"/>
    <ds:schemaRef ds:uri="http://schemas.microsoft.com/office/2006/documentManagement/types"/>
    <ds:schemaRef ds:uri="http://schemas.openxmlformats.org/package/2006/metadata/core-properties"/>
    <ds:schemaRef ds:uri="http://purl.org/dc/dcmitype/"/>
    <ds:schemaRef ds:uri="http://purl.org/dc/elements/1.1/"/>
    <ds:schemaRef ds:uri="c7117d1b-0f27-4e72-bf91-8ca84f05fe67"/>
    <ds:schemaRef ds:uri="http://schemas.microsoft.com/sharepoint/v3"/>
    <ds:schemaRef ds:uri="http://www.w3.org/XML/1998/namespace"/>
    <ds:schemaRef ds:uri="http://schemas.microsoft.com/office/infopath/2007/PartnerControls"/>
    <ds:schemaRef ds:uri="http://schemas.microsoft.com/office/2006/metadata/properties"/>
    <ds:schemaRef ds:uri="6cf20d5d-7536-402b-8b77-28ccda97c151"/>
    <ds:schemaRef ds:uri="f9a1bc0c-dc58-4ab3-8a72-b406e50023eb"/>
  </ds:schemaRefs>
</ds:datastoreItem>
</file>

<file path=customXml/itemProps2.xml><?xml version="1.0" encoding="utf-8"?>
<ds:datastoreItem xmlns:ds="http://schemas.openxmlformats.org/officeDocument/2006/customXml" ds:itemID="{C6BFB2CC-2FCD-4081-B6AA-FB96D3814DC6}">
  <ds:schemaRefs>
    <ds:schemaRef ds:uri="http://schemas.microsoft.com/sharepoint/v3/contenttype/forms"/>
  </ds:schemaRefs>
</ds:datastoreItem>
</file>

<file path=customXml/itemProps3.xml><?xml version="1.0" encoding="utf-8"?>
<ds:datastoreItem xmlns:ds="http://schemas.openxmlformats.org/officeDocument/2006/customXml" ds:itemID="{83D72F29-3D67-4BDE-8642-D04DB31387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9a1bc0c-dc58-4ab3-8a72-b406e50023eb"/>
    <ds:schemaRef ds:uri="6cf20d5d-7536-402b-8b77-28ccda97c15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emplate>Facet</Template>
  <TotalTime>1413</TotalTime>
  <Words>989</Words>
  <Application>Microsoft Office PowerPoint</Application>
  <PresentationFormat>Widescreen</PresentationFormat>
  <Paragraphs>81</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National2</vt:lpstr>
      <vt:lpstr>Trebuchet MS</vt:lpstr>
      <vt:lpstr>Wingdings</vt:lpstr>
      <vt:lpstr>Wingdings 3</vt:lpstr>
      <vt:lpstr>Facet</vt:lpstr>
      <vt:lpstr>Pathology GP User Survey feedback </vt:lpstr>
      <vt:lpstr>Improvement Suggestion comments from our users</vt:lpstr>
      <vt:lpstr>Improvement Suggestion comments from users</vt:lpstr>
      <vt:lpstr>Improvement Suggestions from users</vt:lpstr>
      <vt:lpstr>Awareness of Pathology Website </vt:lpstr>
      <vt:lpstr>What practices do with results received which are not for their patient(s)  </vt:lpstr>
      <vt:lpstr>What do our GP Users think of Pathology</vt:lpstr>
      <vt:lpstr>Are you interested in Joining ICE User Group?</vt:lpstr>
      <vt:lpstr>Have you had issues with any Department over last 12 months!</vt:lpstr>
      <vt:lpstr>Thank You …….  Your responses are important to us.  If you have any questions or queries please email the Quality Team ghnt.pathologyquality@nhs.net</vt:lpstr>
    </vt:vector>
  </TitlesOfParts>
  <Company>Gateshead NHS Foundation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Pathology GP User Survey 2024 Results</dc:title>
  <dc:creator>Miller Janice</dc:creator>
  <cp:lastModifiedBy>MILLER, Janice (GATESHEAD HEALTH NHS FOUNDATION TRUST)</cp:lastModifiedBy>
  <cp:revision>2</cp:revision>
  <dcterms:created xsi:type="dcterms:W3CDTF">2024-08-14T08:42:54Z</dcterms:created>
  <dcterms:modified xsi:type="dcterms:W3CDTF">2026-05-26T08:45:15Z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0x010100D5A48BB27CF69945BB56F5F75AD9BCA9</vt:lpwstr>
  </property>
  <property fmtid="{D5CDD505-2E9C-101B-9397-08002B2CF9AE}" pid="3" name="MediaServiceImageTags">
    <vt:lpwstr/>
  </property>
  <property fmtid="{D5CDD505-2E9C-101B-9397-08002B2CF9AE}" pid="4" name="xd_ProgID">
    <vt:lpwstr/>
  </property>
  <property fmtid="{D5CDD505-2E9C-101B-9397-08002B2CF9AE}" pid="5" name="ComplianceAssetId">
    <vt:lpwstr/>
  </property>
  <property fmtid="{D5CDD505-2E9C-101B-9397-08002B2CF9AE}" pid="6" name="TemplateUrl">
    <vt:lpwstr/>
  </property>
  <property fmtid="{D5CDD505-2E9C-101B-9397-08002B2CF9AE}" pid="7" name="_ExtendedDescription">
    <vt:lpwstr/>
  </property>
  <property fmtid="{D5CDD505-2E9C-101B-9397-08002B2CF9AE}" pid="8" name="TriggerFlowInfo">
    <vt:lpwstr/>
  </property>
  <property fmtid="{D5CDD505-2E9C-101B-9397-08002B2CF9AE}" pid="9" name="xd_Signature">
    <vt:bool>false</vt:bool>
  </property>
</Properties>
</file>